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2" r:id="rId3"/>
    <p:sldId id="266" r:id="rId4"/>
    <p:sldId id="263" r:id="rId5"/>
    <p:sldId id="265" r:id="rId6"/>
    <p:sldId id="264" r:id="rId7"/>
    <p:sldId id="267" r:id="rId8"/>
    <p:sldId id="268" r:id="rId9"/>
    <p:sldId id="270" r:id="rId10"/>
    <p:sldId id="271" r:id="rId11"/>
    <p:sldId id="260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149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966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043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118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852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223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563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381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06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791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973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5E241-9B1A-4ED9-8724-5E03C726729F}" type="datetimeFigureOut">
              <a:rPr lang="he-IL" smtClean="0"/>
              <a:t>ה'/אדר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3623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/>
              <a:t>קידוד רמת הסינכרון ההתנהגותי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e-IL" dirty="0" smtClean="0"/>
              <a:t>אתם </a:t>
            </a:r>
            <a:r>
              <a:rPr lang="he-IL" dirty="0"/>
              <a:t>עומדים לצפות בסרט קצר המתאר אינטראקציה בין דמויות</a:t>
            </a:r>
            <a:r>
              <a:rPr lang="he-IL" dirty="0" smtClean="0"/>
              <a:t>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סינכרון התנהגותי הוא מרכיב חשוב באינטראקציות חברתיות. </a:t>
            </a:r>
            <a:endParaRPr lang="he-IL" dirty="0" smtClean="0"/>
          </a:p>
          <a:p>
            <a:pPr marL="0" indent="0">
              <a:buNone/>
            </a:pPr>
            <a:r>
              <a:rPr lang="he-IL" dirty="0" smtClean="0"/>
              <a:t>סינכרון התנהגותי באינטראקציה ניכר כאשר </a:t>
            </a:r>
            <a:r>
              <a:rPr lang="he-IL" dirty="0"/>
              <a:t>הדמויות </a:t>
            </a:r>
            <a:r>
              <a:rPr lang="he-IL" b="1" dirty="0" smtClean="0"/>
              <a:t>מתואמות זו לזו, </a:t>
            </a:r>
            <a:r>
              <a:rPr lang="he-IL" b="1" dirty="0"/>
              <a:t>שמות לב </a:t>
            </a:r>
            <a:r>
              <a:rPr lang="he-IL" b="1" dirty="0" smtClean="0"/>
              <a:t>אחת לשניה, </a:t>
            </a:r>
            <a:r>
              <a:rPr lang="he-IL" b="1" dirty="0"/>
              <a:t>נעות יחד בתיאום, </a:t>
            </a:r>
            <a:r>
              <a:rPr lang="he-IL" b="1" dirty="0" smtClean="0"/>
              <a:t>קולטות ומבינות את המסרים אחת של השניה </a:t>
            </a:r>
            <a:r>
              <a:rPr lang="he-IL" dirty="0" smtClean="0"/>
              <a:t>(המסרים אינם בהכרח </a:t>
            </a:r>
            <a:r>
              <a:rPr lang="he-IL" dirty="0"/>
              <a:t>מילוליים) </a:t>
            </a:r>
            <a:r>
              <a:rPr lang="he-IL" dirty="0" smtClean="0"/>
              <a:t>והדמויות קשובות,מבינות ומגיבות לאותות </a:t>
            </a:r>
            <a:r>
              <a:rPr lang="he-IL" dirty="0"/>
              <a:t>ולמחוות מהדמות השניה. </a:t>
            </a:r>
            <a:endParaRPr lang="he-IL" dirty="0" smtClean="0"/>
          </a:p>
          <a:p>
            <a:pPr marL="0" indent="0">
              <a:buNone/>
            </a:pPr>
            <a:endParaRPr lang="he-IL" dirty="0" smtClean="0"/>
          </a:p>
          <a:p>
            <a:pPr marL="0" indent="0">
              <a:buNone/>
            </a:pPr>
            <a:r>
              <a:rPr lang="he-IL" b="1" dirty="0" smtClean="0">
                <a:solidFill>
                  <a:srgbClr val="FF0000"/>
                </a:solidFill>
              </a:rPr>
              <a:t>ההקשר וסוג הרגש </a:t>
            </a:r>
            <a:r>
              <a:rPr lang="he-IL" b="1" dirty="0">
                <a:solidFill>
                  <a:srgbClr val="FF0000"/>
                </a:solidFill>
              </a:rPr>
              <a:t>בין הדמויות (בין אם חיובי או שלילי) אינם משפיעים על רמת הסינכרון בין </a:t>
            </a:r>
            <a:r>
              <a:rPr lang="he-IL" b="1" dirty="0" smtClean="0">
                <a:solidFill>
                  <a:srgbClr val="FF0000"/>
                </a:solidFill>
              </a:rPr>
              <a:t>הדמויות.</a:t>
            </a:r>
          </a:p>
          <a:p>
            <a:pPr marL="0" indent="0">
              <a:buNone/>
            </a:pPr>
            <a:r>
              <a:rPr lang="he-IL" dirty="0" smtClean="0"/>
              <a:t>דמויות </a:t>
            </a:r>
            <a:r>
              <a:rPr lang="he-IL" dirty="0"/>
              <a:t>יכולות להיות בסינכרון גבוה גם במצב כמו ריב או ויכוח, המלווה ברגשות </a:t>
            </a:r>
            <a:r>
              <a:rPr lang="he-IL" dirty="0" smtClean="0"/>
              <a:t>שליליים.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9412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דרגו בבקשה את רמת הסנכרון הכולל בקטע: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2618509" y="3067396"/>
            <a:ext cx="66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he-IL" dirty="0" smtClean="0"/>
              <a:t>נמוך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76008" y="3067396"/>
            <a:ext cx="66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he-IL" dirty="0" smtClean="0"/>
              <a:t>גבוה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591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406" y="1118035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 smtClean="0"/>
              <a:t>נבקש </a:t>
            </a:r>
            <a:r>
              <a:rPr lang="he-IL" dirty="0"/>
              <a:t>מכם לדרג עם הסליידר באופן חופשי את </a:t>
            </a:r>
            <a:r>
              <a:rPr lang="he-IL" dirty="0" smtClean="0"/>
              <a:t>רמת הסינכרון בין </a:t>
            </a:r>
            <a:r>
              <a:rPr lang="he-IL" dirty="0"/>
              <a:t>הדמויות בסרט כפי שאתם מבינים וחווים בכל רגע נתון.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במקרה שעל המסך יש יותר משתי דמויות, דרגו את רמת </a:t>
            </a:r>
            <a:r>
              <a:rPr lang="he-IL" dirty="0" smtClean="0"/>
              <a:t>הסינכרון הכוללת </a:t>
            </a:r>
            <a:r>
              <a:rPr lang="he-IL" dirty="0"/>
              <a:t>לדעתכם בסיטואציה המוצגת.</a:t>
            </a:r>
          </a:p>
          <a:p>
            <a:pPr marL="0" indent="0">
              <a:buNone/>
            </a:pPr>
            <a:r>
              <a:rPr lang="he-IL" dirty="0"/>
              <a:t>במקרים בהם לא מוצגות דמויות על המסך, הזיזו את הסליידר לקצה השמאלי (ללא סינכרון כלל</a:t>
            </a:r>
            <a:r>
              <a:rPr lang="he-IL" dirty="0" smtClean="0"/>
              <a:t>).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744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מיד נראה מספר דוגמאות: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216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SM2430_cut_high_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864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בקטע זה היה סינכרון התנהגותי גבוה: הדמויות היו בקשב זו לזו, הבינו מה הדמות השניה מבטאת והתייחסו בהתאם על ידי מבט, מחוות פיזיות (חיוך, רכינה לעבר הדמות השניה) והיתה תקשורת הדדית.</a:t>
            </a:r>
            <a:endParaRPr lang="he-IL" dirty="0" smtClean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2396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SM024030_cut_low_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4337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בקטע זה היה סינכרון התנהגותי נמוך: הדמויות לא היו בקשב אחת לשניה, לא הובן המסר של דמות אחת לשניה והדמויות לא היו מתואמות במחוות הפיזיות, בהבעות הפנים וברגש.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6636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3440_cut_high_syn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418" y="1002968"/>
            <a:ext cx="10049163" cy="56526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4847"/>
            <a:ext cx="10515600" cy="4351338"/>
          </a:xfrm>
        </p:spPr>
        <p:txBody>
          <a:bodyPr/>
          <a:lstStyle/>
          <a:p>
            <a:r>
              <a:rPr lang="he-IL" dirty="0" smtClean="0"/>
              <a:t>נצפה כעת בקטע נוסף: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3847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דרגו בבקשה את רמת הסנכרון הכולל בקטע: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2618509" y="3067396"/>
            <a:ext cx="66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he-IL" dirty="0" smtClean="0"/>
              <a:t>נמוך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4076008" y="3067396"/>
            <a:ext cx="66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he-IL" dirty="0" smtClean="0"/>
              <a:t>גבוה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1238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040046_cut_low_syn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2748" y="656705"/>
            <a:ext cx="10093499" cy="56775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4847"/>
            <a:ext cx="10515600" cy="4351338"/>
          </a:xfrm>
        </p:spPr>
        <p:txBody>
          <a:bodyPr/>
          <a:lstStyle/>
          <a:p>
            <a:r>
              <a:rPr lang="he-IL" dirty="0" smtClean="0"/>
              <a:t>נצפה כעת בקטע נוסף: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919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259</Words>
  <Application>Microsoft Office PowerPoint</Application>
  <PresentationFormat>Widescreen</PresentationFormat>
  <Paragraphs>23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1_Office Theme</vt:lpstr>
      <vt:lpstr>קידוד רמת הסינכרון ההתנהגותי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הזדהות</dc:title>
  <dc:creator>Adi</dc:creator>
  <cp:lastModifiedBy>Adi</cp:lastModifiedBy>
  <cp:revision>19</cp:revision>
  <dcterms:created xsi:type="dcterms:W3CDTF">2021-06-22T09:18:58Z</dcterms:created>
  <dcterms:modified xsi:type="dcterms:W3CDTF">2022-03-08T10:49:36Z</dcterms:modified>
</cp:coreProperties>
</file>